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8" r:id="rId2"/>
    <p:sldId id="292" r:id="rId3"/>
    <p:sldId id="387" r:id="rId4"/>
    <p:sldId id="258" r:id="rId5"/>
    <p:sldId id="369" r:id="rId6"/>
    <p:sldId id="432" r:id="rId7"/>
    <p:sldId id="433" r:id="rId8"/>
    <p:sldId id="434" r:id="rId9"/>
    <p:sldId id="435" r:id="rId10"/>
    <p:sldId id="436" r:id="rId11"/>
    <p:sldId id="437" r:id="rId12"/>
    <p:sldId id="438" r:id="rId13"/>
    <p:sldId id="439" r:id="rId14"/>
    <p:sldId id="440" r:id="rId15"/>
    <p:sldId id="441" r:id="rId16"/>
    <p:sldId id="442" r:id="rId17"/>
    <p:sldId id="443" r:id="rId18"/>
    <p:sldId id="444" r:id="rId19"/>
    <p:sldId id="445" r:id="rId20"/>
    <p:sldId id="408" r:id="rId21"/>
    <p:sldId id="409" r:id="rId22"/>
    <p:sldId id="4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94" d="100"/>
          <a:sy n="94"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10/28/2025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10/28/2025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7839-C1B7-7D40-9574-8EA9A4110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15FEC-8B06-C59B-12AF-EDCDC7B2EE87}"/>
              </a:ext>
            </a:extLst>
          </p:cNvPr>
          <p:cNvSpPr>
            <a:spLocks noGrp="1"/>
          </p:cNvSpPr>
          <p:nvPr>
            <p:ph type="title"/>
          </p:nvPr>
        </p:nvSpPr>
        <p:spPr/>
        <p:txBody>
          <a:bodyPr/>
          <a:lstStyle/>
          <a:p>
            <a:r>
              <a:rPr lang="en-US" dirty="0"/>
              <a:t>21.2 </a:t>
            </a:r>
            <a:r>
              <a:rPr lang="en-US" dirty="0" err="1"/>
              <a:t>hashCode</a:t>
            </a:r>
            <a:r>
              <a:rPr lang="en-US" dirty="0"/>
              <a:t>( ) Explanation</a:t>
            </a:r>
          </a:p>
        </p:txBody>
      </p:sp>
      <p:sp>
        <p:nvSpPr>
          <p:cNvPr id="3" name="Content Placeholder 2">
            <a:extLst>
              <a:ext uri="{FF2B5EF4-FFF2-40B4-BE49-F238E27FC236}">
                <a16:creationId xmlns:a16="http://schemas.microsoft.com/office/drawing/2014/main" id="{4155E90F-70E9-0C31-BA8E-0D938FA247C3}"/>
              </a:ext>
            </a:extLst>
          </p:cNvPr>
          <p:cNvSpPr>
            <a:spLocks noGrp="1"/>
          </p:cNvSpPr>
          <p:nvPr>
            <p:ph idx="1"/>
          </p:nvPr>
        </p:nvSpPr>
        <p:spPr>
          <a:xfrm>
            <a:off x="838198" y="1825626"/>
            <a:ext cx="10515599" cy="4052660"/>
          </a:xfrm>
          <a:ln>
            <a:noFill/>
          </a:ln>
        </p:spPr>
        <p:txBody>
          <a:bodyPr>
            <a:normAutofit/>
          </a:bodyPr>
          <a:lstStyle/>
          <a:p>
            <a:r>
              <a:rPr lang="en-US" dirty="0"/>
              <a:t>The </a:t>
            </a:r>
            <a:r>
              <a:rPr lang="en-US" dirty="0" err="1"/>
              <a:t>hashCode</a:t>
            </a:r>
            <a:r>
              <a:rPr lang="en-US" dirty="0"/>
              <a:t>() method returns hash code </a:t>
            </a:r>
          </a:p>
          <a:p>
            <a:pPr lvl="1">
              <a:buFont typeface="Courier New" panose="02070309020205020404" pitchFamily="49" charset="0"/>
              <a:buChar char="o"/>
            </a:pPr>
            <a:r>
              <a:rPr lang="en-US" dirty="0"/>
              <a:t>For an Integer object, returns the integer value itself.</a:t>
            </a:r>
          </a:p>
          <a:p>
            <a:pPr lvl="1">
              <a:buFont typeface="Courier New" panose="02070309020205020404" pitchFamily="49" charset="0"/>
              <a:buChar char="o"/>
            </a:pPr>
            <a:r>
              <a:rPr lang="en-US" dirty="0"/>
              <a:t>For a Character object, returns the character’s Unicode value.</a:t>
            </a:r>
          </a:p>
          <a:p>
            <a:pPr lvl="1">
              <a:buFont typeface="Courier New" panose="02070309020205020404" pitchFamily="49" charset="0"/>
              <a:buChar char="o"/>
            </a:pPr>
            <a:r>
              <a:rPr lang="en-US" dirty="0"/>
              <a:t>For a String object, computes the hash code using the following formula:</a:t>
            </a:r>
          </a:p>
          <a:p>
            <a:pPr lvl="2">
              <a:buFont typeface="Wingdings" panose="05000000000000000000" pitchFamily="2" charset="2"/>
              <a:buChar char="§"/>
            </a:pPr>
            <a:r>
              <a:rPr lang="en-US" dirty="0"/>
              <a:t>s[0]*31^(n-1) + s[1]*31^(n-2) + ... + s[n-1]</a:t>
            </a:r>
          </a:p>
          <a:p>
            <a:pPr lvl="2">
              <a:buFont typeface="Wingdings" panose="05000000000000000000" pitchFamily="2" charset="2"/>
              <a:buChar char="§"/>
            </a:pPr>
            <a:r>
              <a:rPr lang="en-US" dirty="0"/>
              <a:t>Here, s represents the String object, and n is its length.</a:t>
            </a:r>
          </a:p>
        </p:txBody>
      </p:sp>
      <p:pic>
        <p:nvPicPr>
          <p:cNvPr id="4" name="Picture 3">
            <a:extLst>
              <a:ext uri="{FF2B5EF4-FFF2-40B4-BE49-F238E27FC236}">
                <a16:creationId xmlns:a16="http://schemas.microsoft.com/office/drawing/2014/main" id="{C9273A6A-BB1C-47F8-1ED8-F37A180DE8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402016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C1C15-921C-65F8-3CE1-FFD0A6A1D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C591D-81F7-86F5-09CC-0C310C98FF76}"/>
              </a:ext>
            </a:extLst>
          </p:cNvPr>
          <p:cNvSpPr>
            <a:spLocks noGrp="1"/>
          </p:cNvSpPr>
          <p:nvPr>
            <p:ph type="title"/>
          </p:nvPr>
        </p:nvSpPr>
        <p:spPr/>
        <p:txBody>
          <a:bodyPr/>
          <a:lstStyle/>
          <a:p>
            <a:r>
              <a:rPr lang="en-US" dirty="0"/>
              <a:t>21.2 </a:t>
            </a:r>
            <a:r>
              <a:rPr lang="en-US" dirty="0" err="1"/>
              <a:t>hashCode</a:t>
            </a:r>
            <a:r>
              <a:rPr lang="en-US" dirty="0"/>
              <a:t>( ) Explanation</a:t>
            </a:r>
          </a:p>
        </p:txBody>
      </p:sp>
      <p:sp>
        <p:nvSpPr>
          <p:cNvPr id="3" name="Content Placeholder 2">
            <a:extLst>
              <a:ext uri="{FF2B5EF4-FFF2-40B4-BE49-F238E27FC236}">
                <a16:creationId xmlns:a16="http://schemas.microsoft.com/office/drawing/2014/main" id="{B19802F1-81D9-D7D8-7BBA-C0EA5047C154}"/>
              </a:ext>
            </a:extLst>
          </p:cNvPr>
          <p:cNvSpPr>
            <a:spLocks noGrp="1"/>
          </p:cNvSpPr>
          <p:nvPr>
            <p:ph idx="1"/>
          </p:nvPr>
        </p:nvSpPr>
        <p:spPr>
          <a:xfrm>
            <a:off x="838198" y="1825626"/>
            <a:ext cx="10515599" cy="4052660"/>
          </a:xfrm>
          <a:ln>
            <a:noFill/>
          </a:ln>
        </p:spPr>
        <p:txBody>
          <a:bodyPr>
            <a:normAutofit lnSpcReduction="10000"/>
          </a:bodyPr>
          <a:lstStyle/>
          <a:p>
            <a:r>
              <a:rPr lang="en-US" dirty="0"/>
              <a:t>For a user-defined class, if all fields of a user-defined class have known hash codes or </a:t>
            </a:r>
            <a:r>
              <a:rPr lang="en-US" dirty="0" err="1"/>
              <a:t>hashCode</a:t>
            </a:r>
            <a:r>
              <a:rPr lang="en-US" dirty="0"/>
              <a:t>() methods, you can utilize the </a:t>
            </a:r>
            <a:r>
              <a:rPr lang="en-US" b="1" dirty="0"/>
              <a:t>hash() </a:t>
            </a:r>
            <a:r>
              <a:rPr lang="en-US" dirty="0"/>
              <a:t>method from the Java </a:t>
            </a:r>
            <a:r>
              <a:rPr lang="en-US" b="1" dirty="0"/>
              <a:t>Objects</a:t>
            </a:r>
            <a:r>
              <a:rPr lang="en-US" dirty="0"/>
              <a:t> class—a utility class providing a group of static methods that simplify deployment without creating an object. </a:t>
            </a:r>
          </a:p>
          <a:p>
            <a:pPr lvl="1">
              <a:buFont typeface="Courier New" panose="02070309020205020404" pitchFamily="49" charset="0"/>
              <a:buChar char="o"/>
            </a:pPr>
            <a:r>
              <a:rPr lang="en-US" dirty="0"/>
              <a:t>if a class A has fields x, y, and z, the overridden </a:t>
            </a:r>
            <a:r>
              <a:rPr lang="en-US" dirty="0" err="1"/>
              <a:t>hashCode</a:t>
            </a:r>
            <a:r>
              <a:rPr lang="en-US" dirty="0"/>
              <a:t>() method can be implemented as:  </a:t>
            </a:r>
          </a:p>
          <a:p>
            <a:pPr marL="914400" lvl="2" indent="0">
              <a:buNone/>
            </a:pPr>
            <a:r>
              <a:rPr lang="en-US" dirty="0"/>
              <a:t>    @Override</a:t>
            </a:r>
          </a:p>
          <a:p>
            <a:pPr marL="914400" lvl="2" indent="0">
              <a:buNone/>
            </a:pPr>
            <a:r>
              <a:rPr lang="en-US" dirty="0"/>
              <a:t>    public int </a:t>
            </a:r>
            <a:r>
              <a:rPr lang="en-US" dirty="0" err="1"/>
              <a:t>hashCode</a:t>
            </a:r>
            <a:r>
              <a:rPr lang="en-US" dirty="0"/>
              <a:t>() {</a:t>
            </a:r>
          </a:p>
          <a:p>
            <a:pPr marL="914400" lvl="2" indent="0">
              <a:buNone/>
            </a:pPr>
            <a:r>
              <a:rPr lang="en-US" dirty="0"/>
              <a:t>        return </a:t>
            </a:r>
            <a:r>
              <a:rPr lang="en-US" dirty="0" err="1"/>
              <a:t>Objects.hash</a:t>
            </a:r>
            <a:r>
              <a:rPr lang="en-US" dirty="0"/>
              <a:t>(x, y, z);</a:t>
            </a:r>
          </a:p>
          <a:p>
            <a:pPr marL="914400" lvl="2" indent="0">
              <a:buNone/>
            </a:pPr>
            <a:r>
              <a:rPr lang="en-US" dirty="0"/>
              <a:t>    }</a:t>
            </a:r>
          </a:p>
          <a:p>
            <a:endParaRPr lang="en-US" dirty="0"/>
          </a:p>
        </p:txBody>
      </p:sp>
      <p:pic>
        <p:nvPicPr>
          <p:cNvPr id="4" name="Picture 3">
            <a:extLst>
              <a:ext uri="{FF2B5EF4-FFF2-40B4-BE49-F238E27FC236}">
                <a16:creationId xmlns:a16="http://schemas.microsoft.com/office/drawing/2014/main" id="{87DE4C71-14D2-D2B6-CDFB-984C121DF6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3003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A75E-9257-BF26-8542-A1DCEF7C0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801D4-273B-AB53-3A8E-93543E3CE521}"/>
              </a:ext>
            </a:extLst>
          </p:cNvPr>
          <p:cNvSpPr>
            <a:spLocks noGrp="1"/>
          </p:cNvSpPr>
          <p:nvPr>
            <p:ph type="title"/>
          </p:nvPr>
        </p:nvSpPr>
        <p:spPr/>
        <p:txBody>
          <a:bodyPr/>
          <a:lstStyle/>
          <a:p>
            <a:r>
              <a:rPr lang="en-US" dirty="0"/>
              <a:t>21.2 </a:t>
            </a:r>
            <a:r>
              <a:rPr lang="en-US" dirty="0" err="1"/>
              <a:t>hashCode</a:t>
            </a:r>
            <a:r>
              <a:rPr lang="en-US" dirty="0"/>
              <a:t>( ) Explanation</a:t>
            </a:r>
          </a:p>
        </p:txBody>
      </p:sp>
      <p:sp>
        <p:nvSpPr>
          <p:cNvPr id="3" name="Content Placeholder 2">
            <a:extLst>
              <a:ext uri="{FF2B5EF4-FFF2-40B4-BE49-F238E27FC236}">
                <a16:creationId xmlns:a16="http://schemas.microsoft.com/office/drawing/2014/main" id="{386DE058-BBD5-3964-62D3-59B185171086}"/>
              </a:ext>
            </a:extLst>
          </p:cNvPr>
          <p:cNvSpPr>
            <a:spLocks noGrp="1"/>
          </p:cNvSpPr>
          <p:nvPr>
            <p:ph idx="1"/>
          </p:nvPr>
        </p:nvSpPr>
        <p:spPr>
          <a:xfrm>
            <a:off x="838198" y="1825626"/>
            <a:ext cx="10515599" cy="4052660"/>
          </a:xfrm>
          <a:ln>
            <a:noFill/>
          </a:ln>
        </p:spPr>
        <p:txBody>
          <a:bodyPr>
            <a:normAutofit fontScale="92500" lnSpcReduction="10000"/>
          </a:bodyPr>
          <a:lstStyle/>
          <a:p>
            <a:r>
              <a:rPr lang="en-US" dirty="0"/>
              <a:t>The equals() method can be coded as: </a:t>
            </a:r>
          </a:p>
          <a:p>
            <a:pPr marL="457200" lvl="1" indent="0">
              <a:buNone/>
            </a:pPr>
            <a:r>
              <a:rPr lang="en-US" dirty="0"/>
              <a:t>    @Override</a:t>
            </a:r>
          </a:p>
          <a:p>
            <a:pPr marL="457200" lvl="1" indent="0">
              <a:buNone/>
            </a:pPr>
            <a:r>
              <a:rPr lang="en-US" dirty="0"/>
              <a:t>    public </a:t>
            </a:r>
            <a:r>
              <a:rPr lang="en-US" dirty="0" err="1"/>
              <a:t>boolean</a:t>
            </a:r>
            <a:r>
              <a:rPr lang="en-US" dirty="0"/>
              <a:t> equals(Object o) {</a:t>
            </a:r>
          </a:p>
          <a:p>
            <a:pPr marL="457200" lvl="1" indent="0">
              <a:buNone/>
            </a:pPr>
            <a:r>
              <a:rPr lang="en-US" dirty="0"/>
              <a:t> </a:t>
            </a:r>
          </a:p>
          <a:p>
            <a:pPr marL="457200" lvl="1" indent="0">
              <a:buNone/>
            </a:pPr>
            <a:r>
              <a:rPr lang="en-US" dirty="0"/>
              <a:t>        if (o == this) return true;</a:t>
            </a:r>
          </a:p>
          <a:p>
            <a:pPr marL="457200" lvl="1" indent="0">
              <a:buNone/>
            </a:pPr>
            <a:r>
              <a:rPr lang="en-US" dirty="0"/>
              <a:t>        if (!(o </a:t>
            </a:r>
            <a:r>
              <a:rPr lang="en-US" dirty="0" err="1"/>
              <a:t>instanceof</a:t>
            </a:r>
            <a:r>
              <a:rPr lang="en-US" dirty="0"/>
              <a:t> A)) {</a:t>
            </a:r>
          </a:p>
          <a:p>
            <a:pPr marL="457200" lvl="1" indent="0">
              <a:buNone/>
            </a:pPr>
            <a:r>
              <a:rPr lang="en-US" dirty="0"/>
              <a:t>            return false;</a:t>
            </a:r>
          </a:p>
          <a:p>
            <a:pPr marL="457200" lvl="1" indent="0">
              <a:buNone/>
            </a:pPr>
            <a:r>
              <a:rPr lang="en-US" dirty="0"/>
              <a:t>        }</a:t>
            </a:r>
          </a:p>
          <a:p>
            <a:pPr marL="457200" lvl="1" indent="0">
              <a:buNone/>
            </a:pPr>
            <a:r>
              <a:rPr lang="en-US" dirty="0"/>
              <a:t>        A </a:t>
            </a:r>
            <a:r>
              <a:rPr lang="en-US" dirty="0" err="1"/>
              <a:t>a</a:t>
            </a:r>
            <a:r>
              <a:rPr lang="en-US" dirty="0"/>
              <a:t> = (A) o;</a:t>
            </a:r>
          </a:p>
          <a:p>
            <a:pPr marL="457200" lvl="1" indent="0">
              <a:buNone/>
            </a:pPr>
            <a:r>
              <a:rPr lang="en-US" dirty="0"/>
              <a:t>        return </a:t>
            </a:r>
            <a:r>
              <a:rPr lang="en-US" dirty="0" err="1"/>
              <a:t>Objects.equals</a:t>
            </a:r>
            <a:r>
              <a:rPr lang="en-US" dirty="0"/>
              <a:t>(x, </a:t>
            </a:r>
            <a:r>
              <a:rPr lang="en-US" dirty="0" err="1"/>
              <a:t>a.x</a:t>
            </a:r>
            <a:r>
              <a:rPr lang="en-US" dirty="0"/>
              <a:t>) &amp;&amp; </a:t>
            </a:r>
            <a:r>
              <a:rPr lang="en-US" dirty="0" err="1"/>
              <a:t>Objects.equals</a:t>
            </a:r>
            <a:r>
              <a:rPr lang="en-US" dirty="0"/>
              <a:t>(y, </a:t>
            </a:r>
            <a:r>
              <a:rPr lang="en-US" dirty="0" err="1"/>
              <a:t>a.y</a:t>
            </a:r>
            <a:r>
              <a:rPr lang="en-US" dirty="0"/>
              <a:t>) &amp;&amp; </a:t>
            </a:r>
            <a:r>
              <a:rPr lang="en-US" dirty="0" err="1"/>
              <a:t>Objects.equals</a:t>
            </a:r>
            <a:r>
              <a:rPr lang="en-US" dirty="0"/>
              <a:t>(z, </a:t>
            </a:r>
            <a:r>
              <a:rPr lang="en-US" dirty="0" err="1"/>
              <a:t>a.z</a:t>
            </a:r>
            <a:r>
              <a:rPr lang="en-US" dirty="0"/>
              <a:t>);</a:t>
            </a:r>
          </a:p>
          <a:p>
            <a:pPr marL="457200" lvl="1" indent="0">
              <a:buNone/>
            </a:pPr>
            <a:r>
              <a:rPr lang="en-US" dirty="0"/>
              <a:t>}</a:t>
            </a:r>
          </a:p>
          <a:p>
            <a:endParaRPr lang="en-US" dirty="0"/>
          </a:p>
        </p:txBody>
      </p:sp>
      <p:pic>
        <p:nvPicPr>
          <p:cNvPr id="4" name="Picture 3">
            <a:extLst>
              <a:ext uri="{FF2B5EF4-FFF2-40B4-BE49-F238E27FC236}">
                <a16:creationId xmlns:a16="http://schemas.microsoft.com/office/drawing/2014/main" id="{2FC096B6-E3ED-6C72-ECCC-9F0493B426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40778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E0378-2EAC-863F-D29E-DAA81D16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898C9-0790-8C68-9C70-50FA36F6E736}"/>
              </a:ext>
            </a:extLst>
          </p:cNvPr>
          <p:cNvSpPr>
            <a:spLocks noGrp="1"/>
          </p:cNvSpPr>
          <p:nvPr>
            <p:ph type="title"/>
          </p:nvPr>
        </p:nvSpPr>
        <p:spPr/>
        <p:txBody>
          <a:bodyPr/>
          <a:lstStyle/>
          <a:p>
            <a:r>
              <a:rPr lang="en-US" dirty="0"/>
              <a:t>21.3 Techniques to Handle Collision</a:t>
            </a:r>
          </a:p>
        </p:txBody>
      </p:sp>
      <p:pic>
        <p:nvPicPr>
          <p:cNvPr id="6" name="Content Placeholder 5">
            <a:extLst>
              <a:ext uri="{FF2B5EF4-FFF2-40B4-BE49-F238E27FC236}">
                <a16:creationId xmlns:a16="http://schemas.microsoft.com/office/drawing/2014/main" id="{5840EE51-D7EF-63C1-8643-B74F4BBEA67A}"/>
              </a:ext>
            </a:extLst>
          </p:cNvPr>
          <p:cNvPicPr>
            <a:picLocks noGrp="1" noChangeAspect="1"/>
          </p:cNvPicPr>
          <p:nvPr>
            <p:ph idx="1"/>
          </p:nvPr>
        </p:nvPicPr>
        <p:blipFill>
          <a:blip r:embed="rId2"/>
          <a:stretch>
            <a:fillRect/>
          </a:stretch>
        </p:blipFill>
        <p:spPr>
          <a:xfrm>
            <a:off x="2068412" y="2189133"/>
            <a:ext cx="6973988" cy="3142736"/>
          </a:xfrm>
          <a:prstGeom prst="rect">
            <a:avLst/>
          </a:prstGeom>
          <a:ln>
            <a:noFill/>
          </a:ln>
        </p:spPr>
      </p:pic>
      <p:pic>
        <p:nvPicPr>
          <p:cNvPr id="4" name="Picture 3">
            <a:extLst>
              <a:ext uri="{FF2B5EF4-FFF2-40B4-BE49-F238E27FC236}">
                <a16:creationId xmlns:a16="http://schemas.microsoft.com/office/drawing/2014/main" id="{CE6EDEC2-25FC-7031-594A-DE637635E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52463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ACB3-0A22-1FED-8771-6BBD5BA12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3C88C-D5D3-3C93-30BB-1357D6298BA8}"/>
              </a:ext>
            </a:extLst>
          </p:cNvPr>
          <p:cNvSpPr>
            <a:spLocks noGrp="1"/>
          </p:cNvSpPr>
          <p:nvPr>
            <p:ph type="title"/>
          </p:nvPr>
        </p:nvSpPr>
        <p:spPr/>
        <p:txBody>
          <a:bodyPr/>
          <a:lstStyle/>
          <a:p>
            <a:r>
              <a:rPr lang="en-US" dirty="0"/>
              <a:t>21.3 Techniques to Handle Collision</a:t>
            </a:r>
          </a:p>
        </p:txBody>
      </p:sp>
      <p:pic>
        <p:nvPicPr>
          <p:cNvPr id="4" name="Picture 3">
            <a:extLst>
              <a:ext uri="{FF2B5EF4-FFF2-40B4-BE49-F238E27FC236}">
                <a16:creationId xmlns:a16="http://schemas.microsoft.com/office/drawing/2014/main" id="{18025443-B914-0C9D-D42A-354C41C3DD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C69F168A-65C3-678A-2DC1-29D8FC91E3D3}"/>
              </a:ext>
            </a:extLst>
          </p:cNvPr>
          <p:cNvSpPr>
            <a:spLocks noGrp="1"/>
          </p:cNvSpPr>
          <p:nvPr>
            <p:ph idx="1"/>
          </p:nvPr>
        </p:nvSpPr>
        <p:spPr/>
        <p:txBody>
          <a:bodyPr>
            <a:normAutofit/>
          </a:bodyPr>
          <a:lstStyle/>
          <a:p>
            <a:r>
              <a:rPr lang="en-US" dirty="0"/>
              <a:t>When multiple keys map to the same calculated index, it is referred to as a collision. To resolve collisions in a hash table, two common approaches are used: open addressing and separate chaining.</a:t>
            </a:r>
          </a:p>
          <a:p>
            <a:pPr lvl="1">
              <a:buFont typeface="Courier New" panose="02070309020205020404" pitchFamily="49" charset="0"/>
              <a:buChar char="o"/>
            </a:pPr>
            <a:r>
              <a:rPr lang="en-US" dirty="0"/>
              <a:t>In open addressing, the elements of the array directly store the key-value pairs. If a collision occurs, the algorithm searches for the next available slot in the array using a specific probing technique.</a:t>
            </a:r>
          </a:p>
          <a:p>
            <a:pPr lvl="1">
              <a:buFont typeface="Courier New" panose="02070309020205020404" pitchFamily="49" charset="0"/>
              <a:buChar char="o"/>
            </a:pPr>
            <a:r>
              <a:rPr lang="en-US" dirty="0"/>
              <a:t>In separate chaining, the elements of the array store a linked data structure, such as a linked list, containing all the values that map to the same index.</a:t>
            </a:r>
          </a:p>
          <a:p>
            <a:endParaRPr lang="en-US" dirty="0"/>
          </a:p>
        </p:txBody>
      </p:sp>
    </p:spTree>
    <p:extLst>
      <p:ext uri="{BB962C8B-B14F-4D97-AF65-F5344CB8AC3E}">
        <p14:creationId xmlns:p14="http://schemas.microsoft.com/office/powerpoint/2010/main" val="275089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6C0E-A8A9-ADFF-2311-6D70E6937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5F1E7-D306-B30A-6DBE-F77A18A00E71}"/>
              </a:ext>
            </a:extLst>
          </p:cNvPr>
          <p:cNvSpPr>
            <a:spLocks noGrp="1"/>
          </p:cNvSpPr>
          <p:nvPr>
            <p:ph type="title"/>
          </p:nvPr>
        </p:nvSpPr>
        <p:spPr/>
        <p:txBody>
          <a:bodyPr/>
          <a:lstStyle/>
          <a:p>
            <a:r>
              <a:rPr lang="en-US" dirty="0"/>
              <a:t>21.3 Techniques to Handle Collision</a:t>
            </a:r>
          </a:p>
        </p:txBody>
      </p:sp>
      <p:pic>
        <p:nvPicPr>
          <p:cNvPr id="4" name="Picture 3">
            <a:extLst>
              <a:ext uri="{FF2B5EF4-FFF2-40B4-BE49-F238E27FC236}">
                <a16:creationId xmlns:a16="http://schemas.microsoft.com/office/drawing/2014/main" id="{15A08B68-B4FD-4CC3-0E4E-A15821FEF9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89D8F2B4-4C39-D6FC-B1E6-D36E7FB5D315}"/>
              </a:ext>
            </a:extLst>
          </p:cNvPr>
          <p:cNvSpPr>
            <a:spLocks noGrp="1"/>
          </p:cNvSpPr>
          <p:nvPr>
            <p:ph idx="1"/>
          </p:nvPr>
        </p:nvSpPr>
        <p:spPr/>
        <p:txBody>
          <a:bodyPr>
            <a:normAutofit fontScale="70000" lnSpcReduction="20000"/>
          </a:bodyPr>
          <a:lstStyle/>
          <a:p>
            <a:r>
              <a:rPr lang="en-US" dirty="0"/>
              <a:t>There are three common approaches for open addressing: </a:t>
            </a:r>
            <a:r>
              <a:rPr lang="en-US" b="1" dirty="0"/>
              <a:t>linear probing</a:t>
            </a:r>
            <a:r>
              <a:rPr lang="en-US" dirty="0"/>
              <a:t>, </a:t>
            </a:r>
            <a:r>
              <a:rPr lang="en-US" b="1" dirty="0"/>
              <a:t>quadratic probing</a:t>
            </a:r>
            <a:r>
              <a:rPr lang="en-US" dirty="0"/>
              <a:t>, and </a:t>
            </a:r>
            <a:r>
              <a:rPr lang="en-US" b="1" dirty="0"/>
              <a:t>double hashing</a:t>
            </a:r>
            <a:r>
              <a:rPr lang="en-US" dirty="0"/>
              <a:t>.</a:t>
            </a:r>
          </a:p>
          <a:p>
            <a:pPr lvl="1">
              <a:buFont typeface="Courier New" panose="02070309020205020404" pitchFamily="49" charset="0"/>
              <a:buChar char="o"/>
            </a:pPr>
            <a:r>
              <a:rPr lang="en-US" dirty="0"/>
              <a:t>In linear probing, if an index </a:t>
            </a:r>
            <a:r>
              <a:rPr lang="en-US" i="1" dirty="0" err="1"/>
              <a:t>i</a:t>
            </a:r>
            <a:r>
              <a:rPr lang="en-US" dirty="0"/>
              <a:t> is calculated using the hash function and the corresponding slot is already occupied, the algorithm checks the next slot at </a:t>
            </a:r>
            <a:r>
              <a:rPr lang="en-US" i="1" dirty="0"/>
              <a:t>i+1</a:t>
            </a:r>
            <a:r>
              <a:rPr lang="en-US" dirty="0"/>
              <a:t>. If </a:t>
            </a:r>
            <a:r>
              <a:rPr lang="en-US" i="1" dirty="0"/>
              <a:t>i+1</a:t>
            </a:r>
            <a:r>
              <a:rPr lang="en-US" dirty="0"/>
              <a:t> is also occupied, it continues checking subsequent slots (</a:t>
            </a:r>
            <a:r>
              <a:rPr lang="en-US" i="1" dirty="0"/>
              <a:t>i+2</a:t>
            </a:r>
            <a:r>
              <a:rPr lang="en-US" dirty="0"/>
              <a:t>, </a:t>
            </a:r>
            <a:r>
              <a:rPr lang="en-US" i="1" dirty="0"/>
              <a:t>i+3</a:t>
            </a:r>
            <a:r>
              <a:rPr lang="en-US" dirty="0"/>
              <a:t>, …) until an empty slot is found to store the value. In this approach, the offset from the original slot is always </a:t>
            </a:r>
            <a:r>
              <a:rPr lang="en-US" i="1" dirty="0"/>
              <a:t>1,</a:t>
            </a:r>
            <a:r>
              <a:rPr lang="en-US" dirty="0"/>
              <a:t> </a:t>
            </a:r>
            <a:r>
              <a:rPr lang="en-US" i="1" dirty="0"/>
              <a:t>2</a:t>
            </a:r>
            <a:r>
              <a:rPr lang="en-US" dirty="0"/>
              <a:t>, </a:t>
            </a:r>
            <a:r>
              <a:rPr lang="en-US" i="1" dirty="0"/>
              <a:t>3</a:t>
            </a:r>
            <a:r>
              <a:rPr lang="en-US" dirty="0"/>
              <a:t>, etc. If the number of values is equal to the array size, all values can be stored in the array. However, excessive collisions can disrupt the original mapping created by the hash function </a:t>
            </a:r>
            <a:r>
              <a:rPr lang="en-US" i="1" dirty="0"/>
              <a:t>f()</a:t>
            </a:r>
            <a:r>
              <a:rPr lang="en-US" dirty="0"/>
              <a:t>, potentially leading to exhaustive lookups instead of the expected </a:t>
            </a:r>
            <a:r>
              <a:rPr lang="en-US" i="1" dirty="0"/>
              <a:t>O(1)</a:t>
            </a:r>
            <a:r>
              <a:rPr lang="en-US" dirty="0"/>
              <a:t> performance. Another drawback of linear probing is that values tend to cluster together, causing primary clustering.</a:t>
            </a:r>
          </a:p>
          <a:p>
            <a:pPr lvl="1">
              <a:buFont typeface="Courier New" panose="02070309020205020404" pitchFamily="49" charset="0"/>
              <a:buChar char="o"/>
            </a:pPr>
            <a:r>
              <a:rPr lang="en-US" dirty="0"/>
              <a:t>Quadratic probing addresses the clustering issue by checking slots at increasing quadratic offsets instead of sequential ones. If a collision occurs, the algorithm examines the slot at </a:t>
            </a:r>
            <a:r>
              <a:rPr lang="en-US" i="1" dirty="0"/>
              <a:t>i+j^2</a:t>
            </a:r>
            <a:r>
              <a:rPr lang="en-US" dirty="0"/>
              <a:t>, where </a:t>
            </a:r>
            <a:r>
              <a:rPr lang="en-US" i="1" dirty="0"/>
              <a:t>j </a:t>
            </a:r>
            <a:r>
              <a:rPr lang="en-US" dirty="0"/>
              <a:t>starts at </a:t>
            </a:r>
            <a:r>
              <a:rPr lang="en-US" i="1" dirty="0"/>
              <a:t>1</a:t>
            </a:r>
            <a:r>
              <a:rPr lang="en-US" dirty="0"/>
              <a:t> and increments if the slot is already occupied. For example, it checks slots </a:t>
            </a:r>
            <a:r>
              <a:rPr lang="en-US" i="1" dirty="0"/>
              <a:t>i+1</a:t>
            </a:r>
            <a:r>
              <a:rPr lang="en-US" dirty="0"/>
              <a:t>, </a:t>
            </a:r>
            <a:r>
              <a:rPr lang="en-US" i="1" dirty="0"/>
              <a:t>i+4</a:t>
            </a:r>
            <a:r>
              <a:rPr lang="en-US" dirty="0"/>
              <a:t>, </a:t>
            </a:r>
            <a:r>
              <a:rPr lang="en-US" i="1" dirty="0"/>
              <a:t>i+9</a:t>
            </a:r>
            <a:r>
              <a:rPr lang="en-US" dirty="0"/>
              <a:t>,…. This reduces clustering compared to linear probing. However, a downside of quadratic probing is that not all values are guaranteed to find an available slot.</a:t>
            </a:r>
          </a:p>
          <a:p>
            <a:pPr lvl="1">
              <a:buFont typeface="Courier New" panose="02070309020205020404" pitchFamily="49" charset="0"/>
              <a:buChar char="o"/>
            </a:pPr>
            <a:r>
              <a:rPr lang="en-US" dirty="0"/>
              <a:t>Double hashing employs a secondary hash function </a:t>
            </a:r>
            <a:r>
              <a:rPr lang="en-US" i="1" dirty="0"/>
              <a:t>f’(key)</a:t>
            </a:r>
            <a:r>
              <a:rPr lang="en-US" dirty="0"/>
              <a:t> in addition to the primary hash function </a:t>
            </a:r>
            <a:r>
              <a:rPr lang="en-US" i="1" dirty="0"/>
              <a:t>f(key)</a:t>
            </a:r>
            <a:r>
              <a:rPr lang="en-US" dirty="0"/>
              <a:t>. Typically, the primary hash function is defined as </a:t>
            </a:r>
            <a:r>
              <a:rPr lang="en-US" i="1" dirty="0"/>
              <a:t>f(key) = key % N</a:t>
            </a:r>
            <a:r>
              <a:rPr lang="en-US" dirty="0"/>
              <a:t>, while the secondary hash function is defined as </a:t>
            </a:r>
            <a:r>
              <a:rPr lang="en-US" i="1" dirty="0"/>
              <a:t>f’(key) = constant – key % N</a:t>
            </a:r>
            <a:r>
              <a:rPr lang="en-US" dirty="0"/>
              <a:t>. When a collision occurs, the secondary hash function determines the step size for probing. The index is calculated as </a:t>
            </a:r>
            <a:r>
              <a:rPr lang="en-US" i="1" dirty="0" err="1"/>
              <a:t>i</a:t>
            </a:r>
            <a:r>
              <a:rPr lang="en-US" i="1" dirty="0"/>
              <a:t> + j * f’(key)</a:t>
            </a:r>
            <a:r>
              <a:rPr lang="en-US" dirty="0"/>
              <a:t>, where </a:t>
            </a:r>
            <a:r>
              <a:rPr lang="en-US" i="1" dirty="0"/>
              <a:t>j</a:t>
            </a:r>
            <a:r>
              <a:rPr lang="en-US" dirty="0"/>
              <a:t> takes on values </a:t>
            </a:r>
            <a:r>
              <a:rPr lang="en-US" i="1" dirty="0"/>
              <a:t>0</a:t>
            </a:r>
            <a:r>
              <a:rPr lang="en-US" dirty="0"/>
              <a:t>, </a:t>
            </a:r>
            <a:r>
              <a:rPr lang="en-US" i="1" dirty="0"/>
              <a:t>1</a:t>
            </a:r>
            <a:r>
              <a:rPr lang="en-US" dirty="0"/>
              <a:t>, </a:t>
            </a:r>
            <a:r>
              <a:rPr lang="en-US" i="1" dirty="0"/>
              <a:t>2</a:t>
            </a:r>
            <a:r>
              <a:rPr lang="en-US" dirty="0"/>
              <a:t>, </a:t>
            </a:r>
            <a:r>
              <a:rPr lang="en-US" i="1" dirty="0"/>
              <a:t>3</a:t>
            </a:r>
            <a:r>
              <a:rPr lang="en-US" dirty="0"/>
              <a:t>, etc. Double hashing minimizes clustering and provides a more uniform distribution of values.</a:t>
            </a:r>
          </a:p>
          <a:p>
            <a:endParaRPr lang="en-US" dirty="0"/>
          </a:p>
        </p:txBody>
      </p:sp>
    </p:spTree>
    <p:extLst>
      <p:ext uri="{BB962C8B-B14F-4D97-AF65-F5344CB8AC3E}">
        <p14:creationId xmlns:p14="http://schemas.microsoft.com/office/powerpoint/2010/main" val="22383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BB47-3F1B-AE72-D0B2-E245FC3AC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7FC3D-08B0-75F0-E4BB-8EB9D1DEBA40}"/>
              </a:ext>
            </a:extLst>
          </p:cNvPr>
          <p:cNvSpPr>
            <a:spLocks noGrp="1"/>
          </p:cNvSpPr>
          <p:nvPr>
            <p:ph type="title"/>
          </p:nvPr>
        </p:nvSpPr>
        <p:spPr/>
        <p:txBody>
          <a:bodyPr/>
          <a:lstStyle/>
          <a:p>
            <a:r>
              <a:rPr lang="en-US" dirty="0"/>
              <a:t>21.4 A Simple Hash Table Example</a:t>
            </a:r>
          </a:p>
        </p:txBody>
      </p:sp>
      <p:pic>
        <p:nvPicPr>
          <p:cNvPr id="4" name="Picture 3">
            <a:extLst>
              <a:ext uri="{FF2B5EF4-FFF2-40B4-BE49-F238E27FC236}">
                <a16:creationId xmlns:a16="http://schemas.microsoft.com/office/drawing/2014/main" id="{A9F8EE61-A6D9-FAC7-993F-0986030103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CA7F15A3-7B6B-6EE4-EDDC-2F587B26BEA0}"/>
              </a:ext>
            </a:extLst>
          </p:cNvPr>
          <p:cNvSpPr>
            <a:spLocks noGrp="1"/>
          </p:cNvSpPr>
          <p:nvPr>
            <p:ph idx="1"/>
          </p:nvPr>
        </p:nvSpPr>
        <p:spPr/>
        <p:txBody>
          <a:bodyPr>
            <a:normAutofit/>
          </a:bodyPr>
          <a:lstStyle/>
          <a:p>
            <a:r>
              <a:rPr lang="en-US" dirty="0" err="1"/>
              <a:t>JavaHashTableEx</a:t>
            </a:r>
            <a:r>
              <a:rPr lang="en-US" dirty="0"/>
              <a:t> example: design a simple hash table data structure.</a:t>
            </a:r>
          </a:p>
        </p:txBody>
      </p:sp>
    </p:spTree>
    <p:extLst>
      <p:ext uri="{BB962C8B-B14F-4D97-AF65-F5344CB8AC3E}">
        <p14:creationId xmlns:p14="http://schemas.microsoft.com/office/powerpoint/2010/main" val="267282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8C87E-D449-2F06-E590-7F67DB552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9395E-87D4-4573-8FBC-842D5C50B19C}"/>
              </a:ext>
            </a:extLst>
          </p:cNvPr>
          <p:cNvSpPr>
            <a:spLocks noGrp="1"/>
          </p:cNvSpPr>
          <p:nvPr>
            <p:ph type="title"/>
          </p:nvPr>
        </p:nvSpPr>
        <p:spPr/>
        <p:txBody>
          <a:bodyPr/>
          <a:lstStyle/>
          <a:p>
            <a:r>
              <a:rPr lang="en-US" dirty="0"/>
              <a:t>21.5 Discussion of HashMap Implementation using Linear Probing</a:t>
            </a:r>
          </a:p>
        </p:txBody>
      </p:sp>
      <p:pic>
        <p:nvPicPr>
          <p:cNvPr id="4" name="Picture 3">
            <a:extLst>
              <a:ext uri="{FF2B5EF4-FFF2-40B4-BE49-F238E27FC236}">
                <a16:creationId xmlns:a16="http://schemas.microsoft.com/office/drawing/2014/main" id="{1E93A461-2E66-063A-352E-CCDA331B56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5E6E5D23-18A7-BF6C-25AE-1A6187CEE822}"/>
              </a:ext>
            </a:extLst>
          </p:cNvPr>
          <p:cNvSpPr>
            <a:spLocks noGrp="1"/>
          </p:cNvSpPr>
          <p:nvPr>
            <p:ph idx="1"/>
          </p:nvPr>
        </p:nvSpPr>
        <p:spPr/>
        <p:txBody>
          <a:bodyPr>
            <a:normAutofit/>
          </a:bodyPr>
          <a:lstStyle/>
          <a:p>
            <a:r>
              <a:rPr lang="en-US" dirty="0"/>
              <a:t>In the Java Collection Framework, Map is used to store key-value pairs, and HashMap utilizes hashing for array indexing. In our </a:t>
            </a:r>
            <a:r>
              <a:rPr lang="en-US" dirty="0" err="1"/>
              <a:t>JavaHashMapEx</a:t>
            </a:r>
            <a:r>
              <a:rPr lang="en-US" dirty="0"/>
              <a:t> example, we will demonstrate our implementation of a HashMap using linear probing.</a:t>
            </a:r>
          </a:p>
        </p:txBody>
      </p:sp>
    </p:spTree>
    <p:extLst>
      <p:ext uri="{BB962C8B-B14F-4D97-AF65-F5344CB8AC3E}">
        <p14:creationId xmlns:p14="http://schemas.microsoft.com/office/powerpoint/2010/main" val="646176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67F7D-CFE5-551E-EA10-35389CF2B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1384F-E9B8-FF50-FA76-B1B181D1206A}"/>
              </a:ext>
            </a:extLst>
          </p:cNvPr>
          <p:cNvSpPr>
            <a:spLocks noGrp="1"/>
          </p:cNvSpPr>
          <p:nvPr>
            <p:ph type="title"/>
          </p:nvPr>
        </p:nvSpPr>
        <p:spPr/>
        <p:txBody>
          <a:bodyPr/>
          <a:lstStyle/>
          <a:p>
            <a:r>
              <a:rPr lang="en-US" dirty="0"/>
              <a:t>21.6 Discussion of HashMap Implementation using Separate Chaining</a:t>
            </a:r>
          </a:p>
        </p:txBody>
      </p:sp>
      <p:pic>
        <p:nvPicPr>
          <p:cNvPr id="4" name="Picture 3">
            <a:extLst>
              <a:ext uri="{FF2B5EF4-FFF2-40B4-BE49-F238E27FC236}">
                <a16:creationId xmlns:a16="http://schemas.microsoft.com/office/drawing/2014/main" id="{6AD629DD-72D0-F80E-0D3D-3316061591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6147AA2B-C2C7-B9C6-B89A-D47884DC7490}"/>
              </a:ext>
            </a:extLst>
          </p:cNvPr>
          <p:cNvSpPr>
            <a:spLocks noGrp="1"/>
          </p:cNvSpPr>
          <p:nvPr>
            <p:ph idx="1"/>
          </p:nvPr>
        </p:nvSpPr>
        <p:spPr/>
        <p:txBody>
          <a:bodyPr>
            <a:normAutofit/>
          </a:bodyPr>
          <a:lstStyle/>
          <a:p>
            <a:r>
              <a:rPr lang="en-US" dirty="0" err="1"/>
              <a:t>JavaHashMapSChain</a:t>
            </a:r>
            <a:r>
              <a:rPr lang="en-US" dirty="0"/>
              <a:t>: implement our version of HashMap using separate chaining</a:t>
            </a:r>
          </a:p>
        </p:txBody>
      </p:sp>
    </p:spTree>
    <p:extLst>
      <p:ext uri="{BB962C8B-B14F-4D97-AF65-F5344CB8AC3E}">
        <p14:creationId xmlns:p14="http://schemas.microsoft.com/office/powerpoint/2010/main" val="236261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ED7B-A5F9-530E-800E-CB4BC24E3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36F84-01F5-1FA7-782C-F87506F05ADA}"/>
              </a:ext>
            </a:extLst>
          </p:cNvPr>
          <p:cNvSpPr>
            <a:spLocks noGrp="1"/>
          </p:cNvSpPr>
          <p:nvPr>
            <p:ph type="title"/>
          </p:nvPr>
        </p:nvSpPr>
        <p:spPr/>
        <p:txBody>
          <a:bodyPr/>
          <a:lstStyle/>
          <a:p>
            <a:r>
              <a:rPr lang="en-US" dirty="0"/>
              <a:t>21.7 Discussion of Java Collection HashMap </a:t>
            </a:r>
          </a:p>
        </p:txBody>
      </p:sp>
      <p:pic>
        <p:nvPicPr>
          <p:cNvPr id="4" name="Picture 3">
            <a:extLst>
              <a:ext uri="{FF2B5EF4-FFF2-40B4-BE49-F238E27FC236}">
                <a16:creationId xmlns:a16="http://schemas.microsoft.com/office/drawing/2014/main" id="{D9879876-E829-BCCD-7C81-2DF4BE2972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285D1F6A-7C91-CE1E-F29D-FD2A87EEDE20}"/>
              </a:ext>
            </a:extLst>
          </p:cNvPr>
          <p:cNvSpPr>
            <a:spLocks noGrp="1"/>
          </p:cNvSpPr>
          <p:nvPr>
            <p:ph idx="1"/>
          </p:nvPr>
        </p:nvSpPr>
        <p:spPr/>
        <p:txBody>
          <a:bodyPr>
            <a:normAutofit/>
          </a:bodyPr>
          <a:lstStyle/>
          <a:p>
            <a:r>
              <a:rPr lang="en-US" dirty="0"/>
              <a:t>import the </a:t>
            </a:r>
            <a:r>
              <a:rPr lang="en-US" dirty="0" err="1"/>
              <a:t>java.util.HashMap</a:t>
            </a:r>
            <a:r>
              <a:rPr lang="en-US" dirty="0"/>
              <a:t> class to create a HashMap instance </a:t>
            </a:r>
          </a:p>
        </p:txBody>
      </p:sp>
    </p:spTree>
    <p:extLst>
      <p:ext uri="{BB962C8B-B14F-4D97-AF65-F5344CB8AC3E}">
        <p14:creationId xmlns:p14="http://schemas.microsoft.com/office/powerpoint/2010/main" val="280293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6077" b="6077"/>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21 Hashing</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2BE83D4-D99B-A6AF-7B71-14362E4CFBF3}"/>
              </a:ext>
            </a:extLst>
          </p:cNvPr>
          <p:cNvPicPr>
            <a:picLocks noChangeAspect="1"/>
          </p:cNvPicPr>
          <p:nvPr/>
        </p:nvPicPr>
        <p:blipFill>
          <a:blip r:embed="rId2">
            <a:extLst>
              <a:ext uri="{28A0092B-C50C-407E-A947-70E740481C1C}">
                <a14:useLocalDpi xmlns:a14="http://schemas.microsoft.com/office/drawing/2010/main" val="0"/>
              </a:ext>
            </a:extLst>
          </a:blip>
          <a:srcRect t="19"/>
          <a:stretch>
            <a:fillRect/>
          </a:stretch>
        </p:blipFill>
        <p:spPr>
          <a:xfrm>
            <a:off x="20" y="1282"/>
            <a:ext cx="12191980" cy="6856718"/>
          </a:xfrm>
          <a:prstGeom prst="rect">
            <a:avLst/>
          </a:prstGeom>
        </p:spPr>
      </p:pic>
    </p:spTree>
    <p:extLst>
      <p:ext uri="{BB962C8B-B14F-4D97-AF65-F5344CB8AC3E}">
        <p14:creationId xmlns:p14="http://schemas.microsoft.com/office/powerpoint/2010/main" val="325497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9E067-4A6B-BDFC-412A-025B222DD4D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2F3325-9691-3648-D891-82529A1C29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0"/>
            <a:ext cx="12177952" cy="6857999"/>
          </a:xfrm>
          <a:prstGeom prst="rect">
            <a:avLst/>
          </a:prstGeom>
        </p:spPr>
      </p:pic>
    </p:spTree>
    <p:extLst>
      <p:ext uri="{BB962C8B-B14F-4D97-AF65-F5344CB8AC3E}">
        <p14:creationId xmlns:p14="http://schemas.microsoft.com/office/powerpoint/2010/main" val="386031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A0C1-96CB-9685-FFAC-A1E6408F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A8034-70B2-F94D-6449-D514E123E11F}"/>
              </a:ext>
            </a:extLst>
          </p:cNvPr>
          <p:cNvSpPr>
            <a:spLocks noGrp="1"/>
          </p:cNvSpPr>
          <p:nvPr>
            <p:ph type="title"/>
          </p:nvPr>
        </p:nvSpPr>
        <p:spPr/>
        <p:txBody>
          <a:bodyPr/>
          <a:lstStyle/>
          <a:p>
            <a:r>
              <a:rPr lang="en-US" dirty="0"/>
              <a:t>Which National Natural Landmark is it?</a:t>
            </a:r>
          </a:p>
        </p:txBody>
      </p:sp>
      <p:pic>
        <p:nvPicPr>
          <p:cNvPr id="4" name="Picture 3">
            <a:extLst>
              <a:ext uri="{FF2B5EF4-FFF2-40B4-BE49-F238E27FC236}">
                <a16:creationId xmlns:a16="http://schemas.microsoft.com/office/drawing/2014/main" id="{1AC348B7-E159-19EC-3385-C122B8DE62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E4735773-D704-E7DC-EA8D-977BD5E9293B}"/>
              </a:ext>
            </a:extLst>
          </p:cNvPr>
          <p:cNvSpPr>
            <a:spLocks noGrp="1"/>
          </p:cNvSpPr>
          <p:nvPr>
            <p:ph idx="1"/>
          </p:nvPr>
        </p:nvSpPr>
        <p:spPr>
          <a:xfrm>
            <a:off x="871927" y="1599565"/>
            <a:ext cx="10515600" cy="4351338"/>
          </a:xfrm>
        </p:spPr>
        <p:txBody>
          <a:bodyPr/>
          <a:lstStyle/>
          <a:p>
            <a:r>
              <a:rPr lang="en-US" dirty="0"/>
              <a:t>Answer: </a:t>
            </a:r>
            <a:r>
              <a:rPr lang="en-US" dirty="0" err="1"/>
              <a:t>Koʻolau</a:t>
            </a:r>
            <a:r>
              <a:rPr lang="en-US" dirty="0"/>
              <a:t> Range</a:t>
            </a:r>
          </a:p>
        </p:txBody>
      </p:sp>
    </p:spTree>
    <p:extLst>
      <p:ext uri="{BB962C8B-B14F-4D97-AF65-F5344CB8AC3E}">
        <p14:creationId xmlns:p14="http://schemas.microsoft.com/office/powerpoint/2010/main" val="365454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6077" b="6077"/>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21 Hashing</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046988"/>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What is hashing</a:t>
            </a:r>
          </a:p>
          <a:p>
            <a:pPr marL="285750" lvl="0" indent="-285750">
              <a:buFont typeface="Aptos" panose="020B0004020202020204" pitchFamily="34" charset="0"/>
              <a:buChar char="–"/>
            </a:pPr>
            <a:r>
              <a:rPr lang="en-US" sz="2400" dirty="0" err="1"/>
              <a:t>hashCode</a:t>
            </a:r>
            <a:r>
              <a:rPr lang="en-US" sz="2400" dirty="0"/>
              <a:t>() explanation</a:t>
            </a:r>
          </a:p>
          <a:p>
            <a:pPr marL="285750" lvl="0" indent="-285750">
              <a:buFont typeface="Aptos" panose="020B0004020202020204" pitchFamily="34" charset="0"/>
              <a:buChar char="–"/>
            </a:pPr>
            <a:r>
              <a:rPr lang="en-US" sz="2400" dirty="0"/>
              <a:t>Techniques to handle collision</a:t>
            </a:r>
          </a:p>
          <a:p>
            <a:pPr marL="285750" lvl="0" indent="-285750">
              <a:buFont typeface="Aptos" panose="020B0004020202020204" pitchFamily="34" charset="0"/>
              <a:buChar char="–"/>
            </a:pPr>
            <a:r>
              <a:rPr lang="en-US" sz="2400" dirty="0"/>
              <a:t>A simple hash table example</a:t>
            </a:r>
          </a:p>
          <a:p>
            <a:pPr marL="285750" lvl="0" indent="-285750">
              <a:buFont typeface="Aptos" panose="020B0004020202020204" pitchFamily="34" charset="0"/>
              <a:buChar char="–"/>
            </a:pPr>
            <a:r>
              <a:rPr lang="en-US" sz="2400" dirty="0"/>
              <a:t>Discussion of hash map implementation using linear probing</a:t>
            </a:r>
          </a:p>
          <a:p>
            <a:pPr marL="285750" lvl="0" indent="-285750">
              <a:buFont typeface="Aptos" panose="020B0004020202020204" pitchFamily="34" charset="0"/>
              <a:buChar char="–"/>
            </a:pPr>
            <a:r>
              <a:rPr lang="en-US" sz="2400" dirty="0"/>
              <a:t>Discussion of hash map implementation using separate chaining</a:t>
            </a:r>
          </a:p>
          <a:p>
            <a:pPr marL="285750" lvl="0" indent="-285750">
              <a:buFont typeface="Aptos" panose="020B0004020202020204" pitchFamily="34" charset="0"/>
              <a:buChar char="–"/>
            </a:pPr>
            <a:r>
              <a:rPr lang="en-US" sz="2400" dirty="0"/>
              <a:t>Discussion of Java Collection HashMap</a:t>
            </a:r>
          </a:p>
          <a:p>
            <a:pPr marL="800100" lvl="1" indent="-342900">
              <a:buFont typeface="Courier New" panose="02070309020205020404" pitchFamily="49" charset="0"/>
              <a:buChar char="o"/>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21.1 What Is Hashing?</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8" y="1825626"/>
            <a:ext cx="10515599" cy="4052660"/>
          </a:xfrm>
          <a:ln>
            <a:noFill/>
          </a:ln>
        </p:spPr>
        <p:txBody>
          <a:bodyPr>
            <a:normAutofit/>
          </a:bodyPr>
          <a:lstStyle/>
          <a:p>
            <a:r>
              <a:rPr lang="en-US" dirty="0"/>
              <a:t>using a </a:t>
            </a:r>
            <a:r>
              <a:rPr lang="en-US" b="1" dirty="0"/>
              <a:t>hash function </a:t>
            </a:r>
            <a:r>
              <a:rPr lang="en-US" dirty="0"/>
              <a:t>to compute a </a:t>
            </a:r>
            <a:r>
              <a:rPr lang="en-US" b="1" dirty="0"/>
              <a:t>hash code </a:t>
            </a:r>
            <a:r>
              <a:rPr lang="en-US" dirty="0"/>
              <a:t>- </a:t>
            </a:r>
            <a:r>
              <a:rPr lang="en-US" b="1" dirty="0"/>
              <a:t>fixed-size integer value, </a:t>
            </a:r>
            <a:r>
              <a:rPr lang="en-US" dirty="0"/>
              <a:t>from </a:t>
            </a:r>
            <a:r>
              <a:rPr lang="en-US" b="1" dirty="0"/>
              <a:t>key</a:t>
            </a:r>
            <a:r>
              <a:rPr lang="en-US" dirty="0"/>
              <a:t>s - </a:t>
            </a:r>
            <a:r>
              <a:rPr lang="en-US" b="1" dirty="0"/>
              <a:t>data of arbitrary size</a:t>
            </a:r>
          </a:p>
          <a:p>
            <a:r>
              <a:rPr lang="en-US" dirty="0"/>
              <a:t>the hash codes are then used to determine the indices of a fixed-size array, called a </a:t>
            </a:r>
            <a:r>
              <a:rPr lang="en-US" b="1" dirty="0"/>
              <a:t>hash table</a:t>
            </a:r>
            <a:r>
              <a:rPr lang="en-US" dirty="0"/>
              <a:t>, where related information about the keys is stored</a:t>
            </a:r>
          </a:p>
          <a:p>
            <a:r>
              <a:rPr lang="en-US" dirty="0"/>
              <a:t>the process of mapping keys to their corresponding values in a hash table using hash codes as indices is referred to as </a:t>
            </a:r>
            <a:r>
              <a:rPr lang="en-US" b="1" dirty="0"/>
              <a:t>hashing</a:t>
            </a:r>
          </a:p>
          <a:p>
            <a:r>
              <a:rPr lang="en-US" dirty="0"/>
              <a:t>hashing enables the efficient mapping of </a:t>
            </a:r>
            <a:r>
              <a:rPr lang="en-US" b="1" dirty="0"/>
              <a:t>key-value pairs</a:t>
            </a:r>
            <a:endParaRPr lang="en-US" dirty="0"/>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F9AE-6E9A-B1A3-F432-77C5706E2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73F8E-174B-52CC-23FA-9082F35E989A}"/>
              </a:ext>
            </a:extLst>
          </p:cNvPr>
          <p:cNvSpPr>
            <a:spLocks noGrp="1"/>
          </p:cNvSpPr>
          <p:nvPr>
            <p:ph type="title"/>
          </p:nvPr>
        </p:nvSpPr>
        <p:spPr/>
        <p:txBody>
          <a:bodyPr/>
          <a:lstStyle/>
          <a:p>
            <a:r>
              <a:rPr lang="en-US" dirty="0"/>
              <a:t>21.1 What Is Hashing?</a:t>
            </a:r>
          </a:p>
        </p:txBody>
      </p:sp>
      <p:pic>
        <p:nvPicPr>
          <p:cNvPr id="6" name="Content Placeholder 5">
            <a:extLst>
              <a:ext uri="{FF2B5EF4-FFF2-40B4-BE49-F238E27FC236}">
                <a16:creationId xmlns:a16="http://schemas.microsoft.com/office/drawing/2014/main" id="{A1043328-A4ED-03C1-1F99-EB9067077DD8}"/>
              </a:ext>
            </a:extLst>
          </p:cNvPr>
          <p:cNvPicPr>
            <a:picLocks noGrp="1" noChangeAspect="1"/>
          </p:cNvPicPr>
          <p:nvPr>
            <p:ph idx="1"/>
          </p:nvPr>
        </p:nvPicPr>
        <p:blipFill>
          <a:blip r:embed="rId2"/>
          <a:stretch>
            <a:fillRect/>
          </a:stretch>
        </p:blipFill>
        <p:spPr>
          <a:xfrm>
            <a:off x="804473" y="1613554"/>
            <a:ext cx="6747631" cy="4228515"/>
          </a:xfrm>
          <a:prstGeom prst="rect">
            <a:avLst/>
          </a:prstGeom>
          <a:ln>
            <a:noFill/>
          </a:ln>
        </p:spPr>
      </p:pic>
      <p:pic>
        <p:nvPicPr>
          <p:cNvPr id="4" name="Picture 3">
            <a:extLst>
              <a:ext uri="{FF2B5EF4-FFF2-40B4-BE49-F238E27FC236}">
                <a16:creationId xmlns:a16="http://schemas.microsoft.com/office/drawing/2014/main" id="{AD6D9724-8E7E-901C-E44C-944A974DF4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Picture 7">
            <a:extLst>
              <a:ext uri="{FF2B5EF4-FFF2-40B4-BE49-F238E27FC236}">
                <a16:creationId xmlns:a16="http://schemas.microsoft.com/office/drawing/2014/main" id="{E9C709BB-CC4E-0BF7-2A31-505A5B46CE28}"/>
              </a:ext>
            </a:extLst>
          </p:cNvPr>
          <p:cNvPicPr>
            <a:picLocks noChangeAspect="1"/>
          </p:cNvPicPr>
          <p:nvPr/>
        </p:nvPicPr>
        <p:blipFill>
          <a:blip r:embed="rId4"/>
          <a:stretch>
            <a:fillRect/>
          </a:stretch>
        </p:blipFill>
        <p:spPr>
          <a:xfrm>
            <a:off x="7715682" y="2707579"/>
            <a:ext cx="3289190" cy="1020233"/>
          </a:xfrm>
          <a:prstGeom prst="rect">
            <a:avLst/>
          </a:prstGeom>
          <a:ln>
            <a:solidFill>
              <a:schemeClr val="accent1"/>
            </a:solidFill>
          </a:ln>
        </p:spPr>
      </p:pic>
      <p:sp>
        <p:nvSpPr>
          <p:cNvPr id="9" name="TextBox 8">
            <a:extLst>
              <a:ext uri="{FF2B5EF4-FFF2-40B4-BE49-F238E27FC236}">
                <a16:creationId xmlns:a16="http://schemas.microsoft.com/office/drawing/2014/main" id="{14A3222E-7171-EC62-F9E7-1E861C4D0A9F}"/>
              </a:ext>
            </a:extLst>
          </p:cNvPr>
          <p:cNvSpPr txBox="1"/>
          <p:nvPr/>
        </p:nvSpPr>
        <p:spPr>
          <a:xfrm>
            <a:off x="7552104" y="1922286"/>
            <a:ext cx="3616346" cy="369332"/>
          </a:xfrm>
          <a:prstGeom prst="rect">
            <a:avLst/>
          </a:prstGeom>
          <a:noFill/>
        </p:spPr>
        <p:txBody>
          <a:bodyPr wrap="square" rtlCol="0">
            <a:spAutoFit/>
          </a:bodyPr>
          <a:lstStyle/>
          <a:p>
            <a:r>
              <a:rPr lang="en-US" dirty="0"/>
              <a:t>Major League Baseball players</a:t>
            </a:r>
          </a:p>
        </p:txBody>
      </p:sp>
    </p:spTree>
    <p:extLst>
      <p:ext uri="{BB962C8B-B14F-4D97-AF65-F5344CB8AC3E}">
        <p14:creationId xmlns:p14="http://schemas.microsoft.com/office/powerpoint/2010/main" val="757752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0108E-12C9-8FFB-25CF-B10B66958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6BE78-F07E-02E4-6851-42DBCF8A1599}"/>
              </a:ext>
            </a:extLst>
          </p:cNvPr>
          <p:cNvSpPr>
            <a:spLocks noGrp="1"/>
          </p:cNvSpPr>
          <p:nvPr>
            <p:ph type="title"/>
          </p:nvPr>
        </p:nvSpPr>
        <p:spPr/>
        <p:txBody>
          <a:bodyPr/>
          <a:lstStyle/>
          <a:p>
            <a:r>
              <a:rPr lang="en-US" dirty="0"/>
              <a:t>21.1 What Is Hashing?</a:t>
            </a:r>
          </a:p>
        </p:txBody>
      </p:sp>
      <p:sp>
        <p:nvSpPr>
          <p:cNvPr id="3" name="Content Placeholder 2">
            <a:extLst>
              <a:ext uri="{FF2B5EF4-FFF2-40B4-BE49-F238E27FC236}">
                <a16:creationId xmlns:a16="http://schemas.microsoft.com/office/drawing/2014/main" id="{B9314F14-447F-96A6-7FE5-0FA0FF3DA928}"/>
              </a:ext>
            </a:extLst>
          </p:cNvPr>
          <p:cNvSpPr>
            <a:spLocks noGrp="1"/>
          </p:cNvSpPr>
          <p:nvPr>
            <p:ph idx="1"/>
          </p:nvPr>
        </p:nvSpPr>
        <p:spPr>
          <a:xfrm>
            <a:off x="838198" y="1825626"/>
            <a:ext cx="10515599" cy="4052660"/>
          </a:xfrm>
          <a:ln>
            <a:noFill/>
          </a:ln>
        </p:spPr>
        <p:txBody>
          <a:bodyPr>
            <a:normAutofit/>
          </a:bodyPr>
          <a:lstStyle/>
          <a:p>
            <a:r>
              <a:rPr lang="en-US" dirty="0"/>
              <a:t>a hash function adheres to the following principles:</a:t>
            </a:r>
          </a:p>
          <a:p>
            <a:pPr lvl="1">
              <a:buFont typeface="Courier New" panose="02070309020205020404" pitchFamily="49" charset="0"/>
              <a:buChar char="o"/>
            </a:pPr>
            <a:r>
              <a:rPr lang="en-US" dirty="0"/>
              <a:t>It returns an integer value for an object.</a:t>
            </a:r>
          </a:p>
          <a:p>
            <a:pPr lvl="2">
              <a:buFont typeface="Wingdings" panose="05000000000000000000" pitchFamily="2" charset="2"/>
              <a:buChar char="§"/>
            </a:pPr>
            <a:r>
              <a:rPr lang="en-US" dirty="0"/>
              <a:t>One-Way: It's computationally easy to generate a hash from the input, but it's computationally infeasible to reverse the process—meaning, you can't easily get the original input from the hash value alone.</a:t>
            </a:r>
          </a:p>
          <a:p>
            <a:pPr lvl="1">
              <a:buFont typeface="Courier New" panose="02070309020205020404" pitchFamily="49" charset="0"/>
              <a:buChar char="o"/>
            </a:pPr>
            <a:r>
              <a:rPr lang="en-US" dirty="0"/>
              <a:t>If two objects are defined as equal, their hash codes must be identical.</a:t>
            </a:r>
          </a:p>
          <a:p>
            <a:pPr lvl="2">
              <a:buFont typeface="Wingdings" panose="05000000000000000000" pitchFamily="2" charset="2"/>
              <a:buChar char="§"/>
            </a:pPr>
            <a:r>
              <a:rPr lang="en-US" dirty="0"/>
              <a:t>Deterministic: The same input will always produce the same hash output.</a:t>
            </a:r>
          </a:p>
          <a:p>
            <a:pPr lvl="1">
              <a:buFont typeface="Courier New" panose="02070309020205020404" pitchFamily="49" charset="0"/>
              <a:buChar char="o"/>
            </a:pPr>
            <a:r>
              <a:rPr lang="en-US" dirty="0"/>
              <a:t>If two objects are not equal, their hash codes may or may not be the same.</a:t>
            </a:r>
          </a:p>
          <a:p>
            <a:pPr lvl="2">
              <a:buFont typeface="Wingdings" panose="05000000000000000000" pitchFamily="2" charset="2"/>
              <a:buChar char="§"/>
            </a:pPr>
            <a:r>
              <a:rPr lang="en-US" dirty="0"/>
              <a:t>Collision Resistance (Ideally): It's computationally difficult to find two different inputs that produce the exact same hash output</a:t>
            </a:r>
            <a:r>
              <a:rPr lang="en-US"/>
              <a:t>. </a:t>
            </a:r>
            <a:endParaRPr lang="en-US" dirty="0"/>
          </a:p>
        </p:txBody>
      </p:sp>
      <p:pic>
        <p:nvPicPr>
          <p:cNvPr id="4" name="Picture 3">
            <a:extLst>
              <a:ext uri="{FF2B5EF4-FFF2-40B4-BE49-F238E27FC236}">
                <a16:creationId xmlns:a16="http://schemas.microsoft.com/office/drawing/2014/main" id="{0BFAD4AE-D6C6-4067-D156-D7D43C84E5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85123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C3531-1575-1251-BF64-037DDF286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32EA5-2DBE-5FA4-FF78-34DC061B03DA}"/>
              </a:ext>
            </a:extLst>
          </p:cNvPr>
          <p:cNvSpPr>
            <a:spLocks noGrp="1"/>
          </p:cNvSpPr>
          <p:nvPr>
            <p:ph type="title"/>
          </p:nvPr>
        </p:nvSpPr>
        <p:spPr/>
        <p:txBody>
          <a:bodyPr/>
          <a:lstStyle/>
          <a:p>
            <a:r>
              <a:rPr lang="en-US" dirty="0"/>
              <a:t>21.1 What Is Hashing?</a:t>
            </a:r>
          </a:p>
        </p:txBody>
      </p:sp>
      <p:sp>
        <p:nvSpPr>
          <p:cNvPr id="3" name="Content Placeholder 2">
            <a:extLst>
              <a:ext uri="{FF2B5EF4-FFF2-40B4-BE49-F238E27FC236}">
                <a16:creationId xmlns:a16="http://schemas.microsoft.com/office/drawing/2014/main" id="{CBCF7B52-F383-E2B1-21C4-F086C49D4461}"/>
              </a:ext>
            </a:extLst>
          </p:cNvPr>
          <p:cNvSpPr>
            <a:spLocks noGrp="1"/>
          </p:cNvSpPr>
          <p:nvPr>
            <p:ph idx="1"/>
          </p:nvPr>
        </p:nvSpPr>
        <p:spPr>
          <a:xfrm>
            <a:off x="838198" y="1825626"/>
            <a:ext cx="10515599" cy="4052660"/>
          </a:xfrm>
          <a:ln>
            <a:noFill/>
          </a:ln>
        </p:spPr>
        <p:txBody>
          <a:bodyPr>
            <a:normAutofit/>
          </a:bodyPr>
          <a:lstStyle/>
          <a:p>
            <a:r>
              <a:rPr lang="en-US" dirty="0"/>
              <a:t>fast lookup with a time complexity of O(1) for a collection of objects involves storing them in an array of size N</a:t>
            </a:r>
          </a:p>
        </p:txBody>
      </p:sp>
      <p:pic>
        <p:nvPicPr>
          <p:cNvPr id="4" name="Picture 3">
            <a:extLst>
              <a:ext uri="{FF2B5EF4-FFF2-40B4-BE49-F238E27FC236}">
                <a16:creationId xmlns:a16="http://schemas.microsoft.com/office/drawing/2014/main" id="{21B9B940-1CF6-E95C-16CA-9439E752CB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31C4DBB8-8C0E-7B6C-C3F5-AD96DD7E914F}"/>
              </a:ext>
            </a:extLst>
          </p:cNvPr>
          <p:cNvPicPr>
            <a:picLocks noChangeAspect="1"/>
          </p:cNvPicPr>
          <p:nvPr/>
        </p:nvPicPr>
        <p:blipFill>
          <a:blip r:embed="rId3"/>
          <a:stretch>
            <a:fillRect/>
          </a:stretch>
        </p:blipFill>
        <p:spPr>
          <a:xfrm>
            <a:off x="2075710" y="2887864"/>
            <a:ext cx="6049219" cy="1943371"/>
          </a:xfrm>
          <a:prstGeom prst="rect">
            <a:avLst/>
          </a:prstGeom>
        </p:spPr>
      </p:pic>
    </p:spTree>
    <p:extLst>
      <p:ext uri="{BB962C8B-B14F-4D97-AF65-F5344CB8AC3E}">
        <p14:creationId xmlns:p14="http://schemas.microsoft.com/office/powerpoint/2010/main" val="16652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CB01B-B954-8100-BA46-23F0BC112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4373F-2AFD-6510-26AA-D2BEC33B526E}"/>
              </a:ext>
            </a:extLst>
          </p:cNvPr>
          <p:cNvSpPr>
            <a:spLocks noGrp="1"/>
          </p:cNvSpPr>
          <p:nvPr>
            <p:ph type="title"/>
          </p:nvPr>
        </p:nvSpPr>
        <p:spPr/>
        <p:txBody>
          <a:bodyPr/>
          <a:lstStyle/>
          <a:p>
            <a:r>
              <a:rPr lang="en-US" dirty="0"/>
              <a:t>21.2 </a:t>
            </a:r>
            <a:r>
              <a:rPr lang="en-US" dirty="0" err="1"/>
              <a:t>hashCode</a:t>
            </a:r>
            <a:r>
              <a:rPr lang="en-US" dirty="0"/>
              <a:t>( ) Explanation</a:t>
            </a:r>
          </a:p>
        </p:txBody>
      </p:sp>
      <p:sp>
        <p:nvSpPr>
          <p:cNvPr id="3" name="Content Placeholder 2">
            <a:extLst>
              <a:ext uri="{FF2B5EF4-FFF2-40B4-BE49-F238E27FC236}">
                <a16:creationId xmlns:a16="http://schemas.microsoft.com/office/drawing/2014/main" id="{D1B5B8C9-3AED-823B-EAEA-36F99049362F}"/>
              </a:ext>
            </a:extLst>
          </p:cNvPr>
          <p:cNvSpPr>
            <a:spLocks noGrp="1"/>
          </p:cNvSpPr>
          <p:nvPr>
            <p:ph idx="1"/>
          </p:nvPr>
        </p:nvSpPr>
        <p:spPr>
          <a:xfrm>
            <a:off x="838198" y="1825626"/>
            <a:ext cx="10515599" cy="4052660"/>
          </a:xfrm>
          <a:ln>
            <a:noFill/>
          </a:ln>
        </p:spPr>
        <p:txBody>
          <a:bodyPr>
            <a:normAutofit/>
          </a:bodyPr>
          <a:lstStyle/>
          <a:p>
            <a:r>
              <a:rPr lang="en-US" dirty="0"/>
              <a:t>To calculate the hash code for an object, Java provides the </a:t>
            </a:r>
            <a:r>
              <a:rPr lang="en-US" dirty="0" err="1"/>
              <a:t>hashCode</a:t>
            </a:r>
            <a:r>
              <a:rPr lang="en-US" dirty="0"/>
              <a:t>() method in its Object class, and other classes can  override it to provide their own specific implementations.</a:t>
            </a:r>
          </a:p>
          <a:p>
            <a:r>
              <a:rPr lang="en-US" dirty="0"/>
              <a:t>It is recommended to override the </a:t>
            </a:r>
            <a:r>
              <a:rPr lang="en-US" dirty="0" err="1"/>
              <a:t>hashCode</a:t>
            </a:r>
            <a:r>
              <a:rPr lang="en-US" dirty="0"/>
              <a:t>() method whenever the equals() method is overridden. This ensures consistency with the general contract of the </a:t>
            </a:r>
            <a:r>
              <a:rPr lang="en-US" dirty="0" err="1"/>
              <a:t>hashCode</a:t>
            </a:r>
            <a:r>
              <a:rPr lang="en-US" dirty="0"/>
              <a:t>() method, which states that equal objects must have equal hash codes.</a:t>
            </a:r>
          </a:p>
        </p:txBody>
      </p:sp>
      <p:pic>
        <p:nvPicPr>
          <p:cNvPr id="4" name="Picture 3">
            <a:extLst>
              <a:ext uri="{FF2B5EF4-FFF2-40B4-BE49-F238E27FC236}">
                <a16:creationId xmlns:a16="http://schemas.microsoft.com/office/drawing/2014/main" id="{9003860C-99D7-E4CA-0D74-772387C53A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328413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4667</TotalTime>
  <Words>1308</Words>
  <Application>Microsoft Office PowerPoint</Application>
  <PresentationFormat>Widescreen</PresentationFormat>
  <Paragraphs>79</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Courier New</vt:lpstr>
      <vt:lpstr>Wingdings</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21.1 What Is Hashing?</vt:lpstr>
      <vt:lpstr>21.1 What Is Hashing?</vt:lpstr>
      <vt:lpstr>21.1 What Is Hashing?</vt:lpstr>
      <vt:lpstr>21.1 What Is Hashing?</vt:lpstr>
      <vt:lpstr>21.2 hashCode( ) Explanation</vt:lpstr>
      <vt:lpstr>21.2 hashCode( ) Explanation</vt:lpstr>
      <vt:lpstr>21.2 hashCode( ) Explanation</vt:lpstr>
      <vt:lpstr>21.2 hashCode( ) Explanation</vt:lpstr>
      <vt:lpstr>21.3 Techniques to Handle Collision</vt:lpstr>
      <vt:lpstr>21.3 Techniques to Handle Collision</vt:lpstr>
      <vt:lpstr>21.3 Techniques to Handle Collision</vt:lpstr>
      <vt:lpstr>21.4 A Simple Hash Table Example</vt:lpstr>
      <vt:lpstr>21.5 Discussion of HashMap Implementation using Linear Probing</vt:lpstr>
      <vt:lpstr>21.6 Discussion of HashMap Implementation using Separate Chaining</vt:lpstr>
      <vt:lpstr>21.7 Discussion of Java Collection HashMap </vt:lpstr>
      <vt:lpstr>PowerPoint Presentation</vt:lpstr>
      <vt:lpstr>PowerPoint Presentation</vt:lpstr>
      <vt:lpstr>Which National Natural Landmark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433</cp:revision>
  <dcterms:created xsi:type="dcterms:W3CDTF">2025-01-08T14:48:28Z</dcterms:created>
  <dcterms:modified xsi:type="dcterms:W3CDTF">2025-10-28T13:47:01Z</dcterms:modified>
</cp:coreProperties>
</file>